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21"/>
  </p:notesMasterIdLst>
  <p:handoutMasterIdLst>
    <p:handoutMasterId r:id="rId22"/>
  </p:handoutMasterIdLst>
  <p:sldIdLst>
    <p:sldId id="1497" r:id="rId5"/>
    <p:sldId id="1514" r:id="rId6"/>
    <p:sldId id="1499" r:id="rId7"/>
    <p:sldId id="1515" r:id="rId8"/>
    <p:sldId id="1516" r:id="rId9"/>
    <p:sldId id="1517" r:id="rId10"/>
    <p:sldId id="1500" r:id="rId11"/>
    <p:sldId id="1520" r:id="rId12"/>
    <p:sldId id="1502" r:id="rId13"/>
    <p:sldId id="1519" r:id="rId14"/>
    <p:sldId id="1518" r:id="rId15"/>
    <p:sldId id="1511" r:id="rId16"/>
    <p:sldId id="1521" r:id="rId17"/>
    <p:sldId id="1522" r:id="rId18"/>
    <p:sldId id="1523" r:id="rId19"/>
    <p:sldId id="15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79" autoAdjust="0"/>
  </p:normalViewPr>
  <p:slideViewPr>
    <p:cSldViewPr snapToGrid="0">
      <p:cViewPr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1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সাধারণত বর্তমানে বহুল পরিচিত </a:t>
            </a:r>
            <a:r>
              <a:rPr lang="en-US" dirty="0"/>
              <a:t>PC component </a:t>
            </a:r>
            <a:r>
              <a:rPr lang="bn-BD" dirty="0"/>
              <a:t>ভিত্তিক </a:t>
            </a:r>
            <a:r>
              <a:rPr lang="en-US" dirty="0"/>
              <a:t>ecommerce, POS system </a:t>
            </a:r>
            <a:r>
              <a:rPr lang="bn-BD" dirty="0"/>
              <a:t>এর সকল সুবিধাগুলো সহ সফটওয়্যার</a:t>
            </a:r>
            <a:r>
              <a:rPr lang="en-US" dirty="0"/>
              <a:t> </a:t>
            </a:r>
            <a:r>
              <a:rPr lang="bn-BD" dirty="0"/>
              <a:t>বিনামূল্যে থাকবে, তবে </a:t>
            </a:r>
            <a:r>
              <a:rPr lang="en-US" dirty="0"/>
              <a:t>recommendation system </a:t>
            </a:r>
            <a:r>
              <a:rPr lang="bn-BD" dirty="0"/>
              <a:t>ও </a:t>
            </a:r>
            <a:r>
              <a:rPr lang="en-US" dirty="0"/>
              <a:t>automation </a:t>
            </a:r>
            <a:r>
              <a:rPr lang="bn-BD" dirty="0"/>
              <a:t>এর জন্য মাসিক </a:t>
            </a:r>
            <a:r>
              <a:rPr lang="en-US" dirty="0"/>
              <a:t>subscription </a:t>
            </a:r>
            <a:r>
              <a:rPr lang="bn-BD" dirty="0"/>
              <a:t>থাকবে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9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প্রথমত একটি </a:t>
            </a:r>
            <a:r>
              <a:rPr lang="en-US" dirty="0"/>
              <a:t>admin panel </a:t>
            </a:r>
            <a:r>
              <a:rPr lang="bn-BD" dirty="0"/>
              <a:t>থাকবে যেটা একই সাথে </a:t>
            </a:r>
            <a:r>
              <a:rPr lang="en-US" dirty="0"/>
              <a:t>cloud</a:t>
            </a:r>
            <a:r>
              <a:rPr lang="bn-BD" dirty="0"/>
              <a:t> থেকে </a:t>
            </a:r>
            <a:r>
              <a:rPr lang="en-US" dirty="0"/>
              <a:t>website </a:t>
            </a:r>
            <a:r>
              <a:rPr lang="bn-BD" dirty="0"/>
              <a:t>বা </a:t>
            </a:r>
            <a:r>
              <a:rPr lang="en-US" dirty="0"/>
              <a:t>desktop app </a:t>
            </a:r>
            <a:r>
              <a:rPr lang="bn-BD" dirty="0"/>
              <a:t>হিসেবে </a:t>
            </a:r>
            <a:r>
              <a:rPr lang="en-US" dirty="0"/>
              <a:t>access </a:t>
            </a:r>
            <a:r>
              <a:rPr lang="bn-BD" dirty="0"/>
              <a:t>করা যাবে। এর মাধ্যমে </a:t>
            </a:r>
            <a:r>
              <a:rPr lang="en-US" dirty="0"/>
              <a:t>database </a:t>
            </a:r>
            <a:r>
              <a:rPr lang="bn-BD" dirty="0"/>
              <a:t>এর মূল </a:t>
            </a:r>
            <a:r>
              <a:rPr lang="en-US" dirty="0"/>
              <a:t>operation </a:t>
            </a:r>
            <a:r>
              <a:rPr lang="bn-BD" dirty="0"/>
              <a:t>গুলো </a:t>
            </a:r>
            <a:r>
              <a:rPr lang="en-US" dirty="0"/>
              <a:t>graphically </a:t>
            </a:r>
            <a:r>
              <a:rPr lang="bn-BD" dirty="0"/>
              <a:t>করা যাবে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আর তার সাথে যুক্ত থাকবে একটি </a:t>
            </a:r>
            <a:r>
              <a:rPr lang="en-US" dirty="0"/>
              <a:t>E-Shop </a:t>
            </a:r>
            <a:r>
              <a:rPr lang="bn-BD" dirty="0"/>
              <a:t>যেখানে </a:t>
            </a:r>
            <a:r>
              <a:rPr lang="en-US" dirty="0"/>
              <a:t>customer </a:t>
            </a:r>
            <a:r>
              <a:rPr lang="bn-BD" dirty="0"/>
              <a:t>কোনোরূপ লগিন ছাড়াই পণ্য </a:t>
            </a:r>
            <a:r>
              <a:rPr lang="en-US" dirty="0"/>
              <a:t>browse</a:t>
            </a:r>
            <a:r>
              <a:rPr lang="bn-BD" dirty="0"/>
              <a:t> করতে পারবে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8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সেই সাথে থাকছে </a:t>
            </a:r>
            <a:r>
              <a:rPr lang="en-US" dirty="0"/>
              <a:t>e-commerce app </a:t>
            </a:r>
            <a:r>
              <a:rPr lang="bn-BD" dirty="0"/>
              <a:t>এর </a:t>
            </a:r>
            <a:r>
              <a:rPr lang="en-US" dirty="0"/>
              <a:t>mobile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পাশাপাশি </a:t>
            </a:r>
            <a:r>
              <a:rPr lang="en-US" dirty="0"/>
              <a:t>recommendation system </a:t>
            </a:r>
            <a:r>
              <a:rPr lang="bn-BD" dirty="0"/>
              <a:t>এর মাধ্যমে </a:t>
            </a:r>
            <a:r>
              <a:rPr lang="en-US" dirty="0"/>
              <a:t>user </a:t>
            </a:r>
            <a:r>
              <a:rPr lang="bn-BD" dirty="0"/>
              <a:t>তাদের পূর্ববর্তী ডেটার উপর ভিত্তি করে প্রয়োজনীয় পণ্যের জন্য সুপারিশ পাবে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0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EDD2-ED3E-6FBE-CB08-769160DAF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E9533-492E-BB47-F96D-20F48DA75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CFE94-B62E-0114-3404-98C963F9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সবশেষে থাকছে </a:t>
            </a:r>
            <a:r>
              <a:rPr lang="en-US" dirty="0"/>
              <a:t>PC Builder, </a:t>
            </a:r>
            <a:r>
              <a:rPr lang="bn-BD" dirty="0"/>
              <a:t>কম্পিউটার বিভিন্ন </a:t>
            </a:r>
            <a:r>
              <a:rPr lang="en-US" dirty="0"/>
              <a:t>component </a:t>
            </a:r>
            <a:r>
              <a:rPr lang="bn-BD" dirty="0"/>
              <a:t>থেকে </a:t>
            </a:r>
            <a:r>
              <a:rPr lang="en-US" dirty="0"/>
              <a:t>build up </a:t>
            </a:r>
            <a:r>
              <a:rPr lang="bn-BD" dirty="0"/>
              <a:t>করার একটি সুন্দর </a:t>
            </a:r>
            <a:r>
              <a:rPr lang="en-US" dirty="0"/>
              <a:t>guide!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1E55B-8855-4D2B-836B-19DD2DB6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86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3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Board </a:t>
            </a:r>
            <a:r>
              <a:rPr lang="en-US" dirty="0" err="1"/>
              <a:t>autoprofiler</a:t>
            </a:r>
            <a:r>
              <a:rPr lang="en-US" dirty="0"/>
              <a:t>!</a:t>
            </a:r>
          </a:p>
          <a:p>
            <a:r>
              <a:rPr lang="en-US" dirty="0"/>
              <a:t>I’m Sadman Kabir</a:t>
            </a:r>
          </a:p>
          <a:p>
            <a:r>
              <a:rPr lang="en-US" dirty="0"/>
              <a:t>I’m Sharafat Karim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4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আমরা কম্পিউটারের বিভিন্ন কম্পোনেন্ট এর ক্রয় বিক্রয় এর ব্যাপারে কাজ করেছি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2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আমাদের </a:t>
            </a:r>
            <a:r>
              <a:rPr lang="en-US" dirty="0"/>
              <a:t>feasibility study </a:t>
            </a:r>
            <a:r>
              <a:rPr lang="bn-BD" dirty="0"/>
              <a:t>ছিলো </a:t>
            </a:r>
            <a:r>
              <a:rPr lang="en-US" dirty="0" err="1"/>
              <a:t>Raynas</a:t>
            </a:r>
            <a:r>
              <a:rPr lang="en-US" dirty="0"/>
              <a:t> computers limited </a:t>
            </a:r>
            <a:r>
              <a:rPr lang="bn-BD" dirty="0"/>
              <a:t>বরিশাল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7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সেখানে আমরা কম্পিউটার দোকানের চালানোর পিছনে লুকিয়ে থাকা </a:t>
            </a:r>
            <a:r>
              <a:rPr lang="en-US" dirty="0"/>
              <a:t>POS, e-commerce </a:t>
            </a:r>
            <a:r>
              <a:rPr lang="bn-BD" dirty="0"/>
              <a:t>সফটওয়্যারের সাথে পরিচিত হয়েছি। সেখানকার </a:t>
            </a:r>
            <a:r>
              <a:rPr lang="en-US" dirty="0"/>
              <a:t>POS </a:t>
            </a:r>
            <a:r>
              <a:rPr lang="bn-BD" dirty="0"/>
              <a:t>সফটওয়্যারটি </a:t>
            </a:r>
            <a:r>
              <a:rPr lang="en-US" dirty="0" err="1"/>
              <a:t>propritery</a:t>
            </a:r>
            <a:r>
              <a:rPr lang="en-US" dirty="0"/>
              <a:t> </a:t>
            </a:r>
            <a:r>
              <a:rPr lang="bn-BD" dirty="0"/>
              <a:t>হওয়ার দরুন আমরা ছবি তুলতে পারি নি। তবে সম্ভাব্য </a:t>
            </a:r>
            <a:r>
              <a:rPr lang="en-US" dirty="0"/>
              <a:t>improvement </a:t>
            </a:r>
            <a:r>
              <a:rPr lang="bn-BD" dirty="0"/>
              <a:t>নিয়ে বেশ আলোচনা করেছি।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8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এখানে আমাদের </a:t>
            </a:r>
            <a:r>
              <a:rPr lang="en-US" dirty="0"/>
              <a:t>domain knowledge </a:t>
            </a:r>
            <a:r>
              <a:rPr lang="bn-BD" dirty="0"/>
              <a:t>এর দুটো নতুন </a:t>
            </a:r>
            <a:r>
              <a:rPr lang="en-US" dirty="0"/>
              <a:t>concept </a:t>
            </a:r>
            <a:r>
              <a:rPr lang="bn-BD" dirty="0"/>
              <a:t>এর মাত্রা যুক্ত হয়েছে</a:t>
            </a:r>
            <a:r>
              <a:rPr lang="en-US" dirty="0"/>
              <a:t>, benchmarking </a:t>
            </a:r>
            <a:r>
              <a:rPr lang="bn-BD" dirty="0"/>
              <a:t>এবং </a:t>
            </a:r>
            <a:r>
              <a:rPr lang="en-US" dirty="0"/>
              <a:t>bottleneck, </a:t>
            </a:r>
            <a:r>
              <a:rPr lang="bn-BD" dirty="0"/>
              <a:t>যা আমরা বিভিন্ন ইন্টারনেটের </a:t>
            </a:r>
            <a:r>
              <a:rPr lang="en-US" dirty="0"/>
              <a:t>resource </a:t>
            </a:r>
            <a:r>
              <a:rPr lang="bn-BD" dirty="0"/>
              <a:t>ঘেটে শিখতে পেরেছি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2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সংক্ষেপে যদি বলি </a:t>
            </a:r>
            <a:r>
              <a:rPr lang="en-US" dirty="0"/>
              <a:t>Benchmarking </a:t>
            </a:r>
            <a:r>
              <a:rPr lang="bn-BD" dirty="0"/>
              <a:t>হলো একটা পিসি কম্পোনেন্ট এর পিছনের লুকিয়ে থাকা </a:t>
            </a:r>
            <a:r>
              <a:rPr lang="en-US" dirty="0"/>
              <a:t>performance </a:t>
            </a:r>
            <a:r>
              <a:rPr lang="bn-BD" dirty="0"/>
              <a:t>পরিমাপ করার একটি প্র্ক্রিয়া, যা উচ্চমাত্রার </a:t>
            </a:r>
            <a:r>
              <a:rPr lang="en-US" dirty="0"/>
              <a:t>algorithm</a:t>
            </a:r>
            <a:r>
              <a:rPr lang="bn-BD" dirty="0"/>
              <a:t>, </a:t>
            </a:r>
            <a:r>
              <a:rPr lang="en-US" dirty="0"/>
              <a:t>3D simulation, rendering </a:t>
            </a:r>
            <a:r>
              <a:rPr lang="bn-BD" dirty="0"/>
              <a:t>এর মাধ্যমে পরিমাপ করা হয়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আর </a:t>
            </a:r>
            <a:r>
              <a:rPr lang="en-US" dirty="0"/>
              <a:t>bottleneck </a:t>
            </a:r>
            <a:r>
              <a:rPr lang="bn-BD" dirty="0"/>
              <a:t>এর কনসেপ্ট টা হলো, আমাদের বিভিন্ন </a:t>
            </a:r>
            <a:r>
              <a:rPr lang="en-US" dirty="0"/>
              <a:t>component </a:t>
            </a:r>
            <a:r>
              <a:rPr lang="bn-BD" dirty="0"/>
              <a:t>এর </a:t>
            </a:r>
            <a:r>
              <a:rPr lang="en-US" dirty="0" err="1"/>
              <a:t>adaptibility</a:t>
            </a:r>
            <a:r>
              <a:rPr lang="bn-BD" dirty="0"/>
              <a:t>। যেমন দেখা গেলো আমাদের </a:t>
            </a:r>
            <a:r>
              <a:rPr lang="en-US" dirty="0"/>
              <a:t>CPU 7</a:t>
            </a:r>
            <a:r>
              <a:rPr lang="en-US" baseline="30000" dirty="0"/>
              <a:t>th</a:t>
            </a:r>
            <a:r>
              <a:rPr lang="en-US" dirty="0"/>
              <a:t> gen </a:t>
            </a:r>
            <a:r>
              <a:rPr lang="bn-BD" dirty="0"/>
              <a:t>এর </a:t>
            </a:r>
            <a:r>
              <a:rPr lang="en-US" dirty="0"/>
              <a:t>i-3 </a:t>
            </a:r>
            <a:r>
              <a:rPr lang="bn-BD" dirty="0"/>
              <a:t>কিন্তু </a:t>
            </a:r>
            <a:r>
              <a:rPr lang="en-US" dirty="0"/>
              <a:t>GPU </a:t>
            </a:r>
            <a:r>
              <a:rPr lang="bn-BD" dirty="0"/>
              <a:t>হলো </a:t>
            </a:r>
            <a:r>
              <a:rPr lang="en-US" dirty="0"/>
              <a:t>4070….</a:t>
            </a:r>
            <a:r>
              <a:rPr lang="bn-BD" dirty="0"/>
              <a:t>যা অনেক বেশী শক্তিশালী। তাহলে </a:t>
            </a:r>
            <a:r>
              <a:rPr lang="en-US" dirty="0"/>
              <a:t>GPU </a:t>
            </a:r>
            <a:r>
              <a:rPr lang="bn-BD" dirty="0"/>
              <a:t>তার পূর্ণ ক্ষমতা ব্যবহার করতে পারবে না। এটা </a:t>
            </a:r>
            <a:r>
              <a:rPr lang="en-US" dirty="0" err="1"/>
              <a:t>bootleneck</a:t>
            </a:r>
            <a:r>
              <a:rPr lang="en-US" dirty="0"/>
              <a:t> </a:t>
            </a:r>
            <a:r>
              <a:rPr lang="bn-BD" dirty="0"/>
              <a:t>হিসেবে কাজ করবে।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6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আর এই সমস্যাগুলো সমাধানের তাগিদে আমরা একটি </a:t>
            </a:r>
            <a:r>
              <a:rPr lang="en-US" dirty="0"/>
              <a:t>centralized database </a:t>
            </a:r>
            <a:r>
              <a:rPr lang="bn-BD" dirty="0"/>
              <a:t>এর অধীনে তিনটি মডিউলে</a:t>
            </a:r>
            <a:r>
              <a:rPr lang="en-US" dirty="0"/>
              <a:t> </a:t>
            </a:r>
            <a:r>
              <a:rPr lang="bn-BD" dirty="0"/>
              <a:t>দুটো আলাদা </a:t>
            </a:r>
            <a:r>
              <a:rPr lang="en-US" dirty="0"/>
              <a:t>cloud based </a:t>
            </a:r>
            <a:r>
              <a:rPr lang="bn-BD" dirty="0"/>
              <a:t>এপ তৈরি করেছি</a:t>
            </a:r>
            <a:r>
              <a:rPr lang="en-US" dirty="0"/>
              <a:t>, </a:t>
            </a:r>
            <a:r>
              <a:rPr lang="bn-BD" dirty="0"/>
              <a:t>সম্পূর্ণ </a:t>
            </a:r>
            <a:r>
              <a:rPr lang="en-US" dirty="0"/>
              <a:t>operation cloud </a:t>
            </a:r>
            <a:r>
              <a:rPr lang="bn-BD" dirty="0"/>
              <a:t>এ চলবে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3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www.wallpaperflare.com/thanks-thankyou-card-paper-graphics-pattern-communication-wallpaper-aefz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8240242" cy="3592629"/>
          </a:xfrm>
        </p:spPr>
        <p:txBody>
          <a:bodyPr>
            <a:normAutofit/>
          </a:bodyPr>
          <a:lstStyle/>
          <a:p>
            <a:r>
              <a:rPr lang="en-US" dirty="0"/>
              <a:t>Shaping the future of your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Board </a:t>
            </a:r>
            <a:r>
              <a:rPr lang="en-US" sz="4800" dirty="0" err="1"/>
              <a:t>Autoprofiler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135D-0298-50F6-0026-6782CE54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D7074-1166-CDAB-43FC-589C6555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788"/>
            <a:ext cx="12192000" cy="56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3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C75-23C9-17A3-16B6-ECD423E5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472" y="4300184"/>
            <a:ext cx="8054173" cy="466344"/>
          </a:xfrm>
        </p:spPr>
        <p:txBody>
          <a:bodyPr>
            <a:normAutofit fontScale="90000"/>
          </a:bodyPr>
          <a:lstStyle/>
          <a:p>
            <a:r>
              <a:rPr lang="en-US" dirty="0"/>
              <a:t>An interactive admin</a:t>
            </a:r>
            <a:br>
              <a:rPr lang="en-US" dirty="0"/>
            </a:br>
            <a:r>
              <a:rPr lang="en-US" dirty="0"/>
              <a:t>panel to tinker with the </a:t>
            </a:r>
            <a:br>
              <a:rPr lang="en-US" dirty="0"/>
            </a:br>
            <a:r>
              <a:rPr lang="en-US" dirty="0"/>
              <a:t>manage the whole</a:t>
            </a:r>
            <a:br>
              <a:rPr lang="en-US" dirty="0"/>
            </a:br>
            <a:r>
              <a:rPr lang="en-US" dirty="0"/>
              <a:t>database models and </a:t>
            </a:r>
            <a:br>
              <a:rPr lang="en-US" dirty="0"/>
            </a:br>
            <a:r>
              <a:rPr lang="en-US" dirty="0"/>
              <a:t>objects.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721" y="4408170"/>
            <a:ext cx="8593017" cy="2174966"/>
          </a:xfrm>
        </p:spPr>
        <p:txBody>
          <a:bodyPr>
            <a:noAutofit/>
          </a:bodyPr>
          <a:lstStyle/>
          <a:p>
            <a:r>
              <a:rPr lang="en-US" dirty="0"/>
              <a:t>Admin panel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65E7-3580-EE8B-F3C4-CC665CD1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15" y="0"/>
            <a:ext cx="6610370" cy="68580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79D5006-8302-305D-2B3E-B37A2C0C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A gold medal with black ribbon">
            <a:extLst>
              <a:ext uri="{FF2B5EF4-FFF2-40B4-BE49-F238E27FC236}">
                <a16:creationId xmlns:a16="http://schemas.microsoft.com/office/drawing/2014/main" id="{336AFF1E-A9E2-4D7F-B799-E0ED1C647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262" y="-27246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257" y="4831897"/>
            <a:ext cx="7014009" cy="1507672"/>
          </a:xfrm>
        </p:spPr>
        <p:txBody>
          <a:bodyPr/>
          <a:lstStyle/>
          <a:p>
            <a:r>
              <a:rPr lang="en-US" dirty="0"/>
              <a:t>E-Shop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31708" y="5585733"/>
            <a:ext cx="6360733" cy="744158"/>
          </a:xfrm>
        </p:spPr>
        <p:txBody>
          <a:bodyPr/>
          <a:lstStyle/>
          <a:p>
            <a:r>
              <a:rPr lang="en-US" dirty="0"/>
              <a:t>Extend the possibilities </a:t>
            </a:r>
            <a:br>
              <a:rPr lang="en-US" dirty="0"/>
            </a:br>
            <a:r>
              <a:rPr lang="en-US" dirty="0"/>
              <a:t>even further with our E-Commerce </a:t>
            </a:r>
            <a:br>
              <a:rPr lang="en-US" dirty="0"/>
            </a:br>
            <a:r>
              <a:rPr lang="en-US" dirty="0"/>
              <a:t>website solutions with efficient</a:t>
            </a:r>
            <a:br>
              <a:rPr lang="en-US" dirty="0"/>
            </a:br>
            <a:r>
              <a:rPr lang="en-US" dirty="0"/>
              <a:t>algorithms, adaptive in all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4AB95-521E-DF2D-B726-F54E4D50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1567"/>
            <a:ext cx="9157792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5FC81-CF96-0F4E-9CDF-B9AA53B34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232" y="1410446"/>
            <a:ext cx="3966843" cy="3745982"/>
          </a:xfrm>
          <a:prstGeom prst="rect">
            <a:avLst/>
          </a:prstGeom>
          <a:ln w="28575" cap="sq" cmpd="thickThin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00F0-D71B-DF9A-0137-BBFAABA7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835FDC3F-179C-FE02-DD49-BCE45FF5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4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FFE6-FDCA-E546-C5E8-21E6A163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with a computer on it&#10;&#10;AI-generated content may be incorrect.">
            <a:extLst>
              <a:ext uri="{FF2B5EF4-FFF2-40B4-BE49-F238E27FC236}">
                <a16:creationId xmlns:a16="http://schemas.microsoft.com/office/drawing/2014/main" id="{6F3E428A-36B7-E608-A780-9E7563D5F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3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712A6-9B69-3099-15FC-1ABCEDB5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ED5DC2-7EB6-DBE6-6DF2-6D755824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85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211353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957" b="-1"/>
          <a:stretch>
            <a:fillRect/>
          </a:stretch>
        </p:blipFill>
        <p:spPr>
          <a:xfrm>
            <a:off x="358140" y="333756"/>
            <a:ext cx="5740908" cy="6190488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4029096"/>
            <a:ext cx="4700219" cy="1921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For watching…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Md. Sadman Kabir Bhuiyan </a:t>
            </a:r>
            <a:br>
              <a:rPr lang="en-US" sz="2800" b="1" dirty="0"/>
            </a:br>
            <a:r>
              <a:rPr lang="en-US" sz="2800" dirty="0"/>
              <a:t>ID : </a:t>
            </a:r>
            <a:r>
              <a:rPr lang="en-US" sz="2800" b="1" dirty="0"/>
              <a:t>2102020, </a:t>
            </a:r>
            <a:br>
              <a:rPr lang="en-US" sz="2800" b="1" dirty="0"/>
            </a:br>
            <a:r>
              <a:rPr lang="en-US" sz="2800" dirty="0"/>
              <a:t>Reg: </a:t>
            </a:r>
            <a:r>
              <a:rPr lang="en-US" sz="2800" b="1" dirty="0"/>
              <a:t>10147 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Md. Sharafat Karim </a:t>
            </a:r>
            <a:br>
              <a:rPr lang="en-US" sz="2800" b="1" dirty="0"/>
            </a:br>
            <a:r>
              <a:rPr lang="en-US" sz="2800" dirty="0"/>
              <a:t>ID : </a:t>
            </a:r>
            <a:r>
              <a:rPr lang="en-US" sz="2800" b="1" dirty="0"/>
              <a:t>2102024, </a:t>
            </a:r>
            <a:br>
              <a:rPr lang="en-US" sz="2800" b="1" dirty="0"/>
            </a:br>
            <a:r>
              <a:rPr lang="en-US" sz="2800" dirty="0"/>
              <a:t>Reg: </a:t>
            </a:r>
            <a:r>
              <a:rPr lang="en-US" sz="2800" b="1" dirty="0"/>
              <a:t>10151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BA1FE-E9E7-78D8-7E21-89A9BE8B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35797"/>
            <a:ext cx="4914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E80DA0AC-7FCA-250F-F55A-6029BA83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7"/>
            <a:ext cx="3595634" cy="989434"/>
          </a:xfrm>
        </p:spPr>
        <p:txBody>
          <a:bodyPr/>
          <a:lstStyle/>
          <a:p>
            <a:r>
              <a:rPr lang="en-US" dirty="0"/>
              <a:t>Board</a:t>
            </a:r>
            <a:br>
              <a:rPr lang="en-US" dirty="0"/>
            </a:br>
            <a:r>
              <a:rPr lang="en-US" dirty="0" err="1"/>
              <a:t>Autoprofiler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C58D0-5B9A-B90F-1987-AB085BF8755B}"/>
              </a:ext>
            </a:extLst>
          </p:cNvPr>
          <p:cNvSpPr txBox="1"/>
          <p:nvPr/>
        </p:nvSpPr>
        <p:spPr>
          <a:xfrm>
            <a:off x="612648" y="1834871"/>
            <a:ext cx="3595634" cy="399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2800" b="1" i="0" kern="1200" dirty="0">
                <a:effectLst/>
                <a:latin typeface="+mn-lt"/>
                <a:ea typeface="+mn-ea"/>
                <a:cs typeface="+mn-cs"/>
              </a:rPr>
              <a:t>Streamline Your</a:t>
            </a:r>
            <a:br>
              <a:rPr lang="en-US" sz="2800" b="1" i="0" kern="1200" dirty="0">
                <a:effectLst/>
                <a:latin typeface="+mn-lt"/>
                <a:ea typeface="+mn-ea"/>
                <a:cs typeface="+mn-cs"/>
              </a:rPr>
            </a:br>
            <a:r>
              <a:rPr lang="en-US" sz="2800" b="1" i="0" kern="1200" dirty="0">
                <a:effectLst/>
                <a:latin typeface="+mn-lt"/>
                <a:ea typeface="+mn-ea"/>
                <a:cs typeface="+mn-cs"/>
              </a:rPr>
              <a:t>Computer Shop Operations…</a:t>
            </a:r>
          </a:p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1600" b="0" i="0" kern="1200" dirty="0">
                <a:effectLst/>
                <a:latin typeface="+mn-lt"/>
                <a:ea typeface="+mn-ea"/>
                <a:cs typeface="+mn-cs"/>
              </a:rPr>
              <a:t>Professional software solutions designed specifically for computer selling and repair shops. Manage inventory, track repairs, and grow your business with our comprehensive platform.</a:t>
            </a:r>
          </a:p>
        </p:txBody>
      </p:sp>
      <p:pic>
        <p:nvPicPr>
          <p:cNvPr id="1026" name="Picture 2" descr="Dashboard Preview">
            <a:extLst>
              <a:ext uri="{FF2B5EF4-FFF2-40B4-BE49-F238E27FC236}">
                <a16:creationId xmlns:a16="http://schemas.microsoft.com/office/drawing/2014/main" id="{D197E2F7-12BF-9C34-6019-D21DBD45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4708" y="1289784"/>
            <a:ext cx="6440258" cy="428277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3F5357F-EF7B-C6A8-ABA7-169C48680758}"/>
              </a:ext>
            </a:extLst>
          </p:cNvPr>
          <p:cNvSpPr txBox="1"/>
          <p:nvPr/>
        </p:nvSpPr>
        <p:spPr>
          <a:xfrm>
            <a:off x="441960" y="5313825"/>
            <a:ext cx="3739896" cy="1390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kern="1200" cap="all" spc="50" baseline="0" dirty="0">
                <a:latin typeface="+mj-lt"/>
                <a:ea typeface="+mj-ea"/>
                <a:cs typeface="+mj-cs"/>
              </a:rPr>
              <a:t>Feasibility Study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8DEDD0-1323-F347-BE3D-8BD6F83E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56" y="0"/>
            <a:ext cx="11236686" cy="463513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E83B6-C98D-38F8-6B8F-7250312E5ABB}"/>
              </a:ext>
            </a:extLst>
          </p:cNvPr>
          <p:cNvSpPr txBox="1"/>
          <p:nvPr/>
        </p:nvSpPr>
        <p:spPr>
          <a:xfrm>
            <a:off x="5349240" y="5012267"/>
            <a:ext cx="6400800" cy="139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3600" b="0" i="0" dirty="0">
                <a:effectLst/>
              </a:rPr>
              <a:t>Ryans Computers Limited</a:t>
            </a:r>
          </a:p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dirty="0" err="1"/>
              <a:t>Barishal</a:t>
            </a:r>
            <a:r>
              <a:rPr lang="en-US" dirty="0"/>
              <a:t> Branch</a:t>
            </a:r>
          </a:p>
          <a:p>
            <a:pPr>
              <a:lnSpc>
                <a:spcPct val="140000"/>
              </a:lnSpc>
              <a:spcBef>
                <a:spcPts val="10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82F481-F879-74FD-E65E-8B3D9589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03" y="333348"/>
            <a:ext cx="4520810" cy="339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8EFD3-5DA6-ABC4-9294-FE42611C4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07" y="3132277"/>
            <a:ext cx="4520810" cy="3390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63C1AC-38FF-723A-4838-AFBA5DC2A276}"/>
              </a:ext>
            </a:extLst>
          </p:cNvPr>
          <p:cNvSpPr txBox="1"/>
          <p:nvPr/>
        </p:nvSpPr>
        <p:spPr>
          <a:xfrm>
            <a:off x="437745" y="2998113"/>
            <a:ext cx="26869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Industry visit</a:t>
            </a:r>
          </a:p>
          <a:p>
            <a:r>
              <a:rPr lang="en-US" dirty="0"/>
              <a:t>Checkpoints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63396-003B-42CF-89A3-4A1CD682E4B5}"/>
              </a:ext>
            </a:extLst>
          </p:cNvPr>
          <p:cNvSpPr txBox="1"/>
          <p:nvPr/>
        </p:nvSpPr>
        <p:spPr>
          <a:xfrm>
            <a:off x="612843" y="4299626"/>
            <a:ext cx="6348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Captured the UI and mechanism behind the POS sys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Learned more about the online website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Possible improvements regarding </a:t>
            </a:r>
            <a:br>
              <a:rPr lang="en-US" dirty="0"/>
            </a:br>
            <a:r>
              <a:rPr lang="en-US" dirty="0"/>
              <a:t>bottlenecks calculating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Benchmark reports showcasing</a:t>
            </a:r>
          </a:p>
        </p:txBody>
      </p:sp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/>
          <a:p>
            <a:r>
              <a:rPr lang="en-US" dirty="0"/>
              <a:t>Industry Domain analysis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62588943"/>
              </p:ext>
            </p:extLst>
          </p:nvPr>
        </p:nvGraphicFramePr>
        <p:xfrm>
          <a:off x="612646" y="2725430"/>
          <a:ext cx="9966453" cy="2906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504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7129949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728496">
                <a:tc>
                  <a:txBody>
                    <a:bodyPr/>
                    <a:lstStyle/>
                    <a:p>
                      <a:r>
                        <a:rPr lang="en-US" sz="2400" b="1" cap="all" baseline="0"/>
                        <a:t>Challenge</a:t>
                      </a:r>
                      <a:endParaRPr lang="en-US" sz="2400" b="1" cap="all" baseline="0">
                        <a:latin typeface="+mn-lt"/>
                      </a:endParaRPr>
                    </a:p>
                  </a:txBody>
                  <a:tcPr marL="162289" marR="162289" marT="162289" marB="162289" anchor="ctr"/>
                </a:tc>
                <a:tc>
                  <a:txBody>
                    <a:bodyPr/>
                    <a:lstStyle/>
                    <a:p>
                      <a:r>
                        <a:rPr lang="en-US" sz="2400" b="1" cap="all" baseline="0" dirty="0"/>
                        <a:t>Description</a:t>
                      </a:r>
                      <a:endParaRPr lang="en-US" sz="2400" b="1" cap="all" baseline="0" dirty="0">
                        <a:latin typeface="+mn-lt"/>
                      </a:endParaRPr>
                    </a:p>
                  </a:txBody>
                  <a:tcPr marL="162289" marR="162289" marT="162289" marB="162289"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1089137">
                <a:tc>
                  <a:txBody>
                    <a:bodyPr/>
                    <a:lstStyle/>
                    <a:p>
                      <a:r>
                        <a:rPr lang="en-US" sz="2400"/>
                        <a:t>Benchmarking</a:t>
                      </a:r>
                    </a:p>
                  </a:txBody>
                  <a:tcPr marL="162289" marR="162289" marT="162289" marB="162289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way to measure the performance of a component</a:t>
                      </a:r>
                      <a:r>
                        <a:rPr lang="bn-BD" sz="2400"/>
                        <a:t>.</a:t>
                      </a:r>
                      <a:endParaRPr lang="en-US" sz="2400"/>
                    </a:p>
                  </a:txBody>
                  <a:tcPr marL="162289" marR="162289" marT="162289" marB="162289"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1089137">
                <a:tc>
                  <a:txBody>
                    <a:bodyPr/>
                    <a:lstStyle/>
                    <a:p>
                      <a:r>
                        <a:rPr lang="en-US" sz="2400"/>
                        <a:t>Bottleneck</a:t>
                      </a:r>
                    </a:p>
                  </a:txBody>
                  <a:tcPr marL="162289" marR="162289" marT="162289" marB="162289"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Fixing compatibility issues where one component overpower others</a:t>
                      </a:r>
                      <a:r>
                        <a:rPr lang="bn-BD" sz="2400" dirty="0"/>
                        <a:t>.</a:t>
                      </a:r>
                      <a:endParaRPr lang="en-US" sz="2400" dirty="0"/>
                    </a:p>
                  </a:txBody>
                  <a:tcPr marL="162289" marR="162289" marT="162289" marB="162289"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798145"/>
            <a:ext cx="4361688" cy="1649694"/>
          </a:xfrm>
        </p:spPr>
        <p:txBody>
          <a:bodyPr>
            <a:normAutofit/>
          </a:bodyPr>
          <a:lstStyle/>
          <a:p>
            <a:r>
              <a:rPr lang="en-US" sz="3600" dirty="0"/>
              <a:t>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b="1" dirty="0"/>
              <a:t>CPU</a:t>
            </a:r>
            <a:br>
              <a:rPr lang="en-US" dirty="0"/>
            </a:br>
            <a:r>
              <a:rPr lang="en-US" dirty="0"/>
              <a:t>Benchmarking reports are generating</a:t>
            </a:r>
            <a:br>
              <a:rPr lang="en-US" dirty="0"/>
            </a:br>
            <a:r>
              <a:rPr lang="en-US" dirty="0"/>
              <a:t>by doing automated tests for</a:t>
            </a:r>
            <a:br>
              <a:rPr lang="en-US" dirty="0"/>
            </a:br>
            <a:r>
              <a:rPr lang="en-US" dirty="0"/>
              <a:t>different algorithms to test different high </a:t>
            </a:r>
            <a:br>
              <a:rPr lang="en-US" dirty="0"/>
            </a:br>
            <a:r>
              <a:rPr lang="en-US" dirty="0"/>
              <a:t>intensity tasks.</a:t>
            </a:r>
          </a:p>
          <a:p>
            <a:r>
              <a:rPr lang="en-US" b="1" dirty="0"/>
              <a:t>GPU</a:t>
            </a:r>
            <a:br>
              <a:rPr lang="en-US" b="1" dirty="0"/>
            </a:br>
            <a:r>
              <a:rPr lang="en-US" dirty="0" err="1"/>
              <a:t>GPU</a:t>
            </a:r>
            <a:r>
              <a:rPr lang="en-US" dirty="0"/>
              <a:t> benchmark includes a series of tests</a:t>
            </a:r>
            <a:br>
              <a:rPr lang="en-US" dirty="0"/>
            </a:br>
            <a:r>
              <a:rPr lang="en-US" dirty="0"/>
              <a:t>regarding 3D simulation, rendering and</a:t>
            </a:r>
            <a:br>
              <a:rPr lang="en-US" dirty="0"/>
            </a:br>
            <a:r>
              <a:rPr lang="en-US" dirty="0"/>
              <a:t>game shaders real time fps count.</a:t>
            </a:r>
          </a:p>
        </p:txBody>
      </p:sp>
      <p:pic>
        <p:nvPicPr>
          <p:cNvPr id="12" name="Picture Placeholder 11" descr="A close-up of a machine&#10;&#10;AI-generated content may be incorrect.">
            <a:extLst>
              <a:ext uri="{FF2B5EF4-FFF2-40B4-BE49-F238E27FC236}">
                <a16:creationId xmlns:a16="http://schemas.microsoft.com/office/drawing/2014/main" id="{94E6D2B0-4D11-CEEB-7DD0-6E4EABA68E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849" r="21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3F8D0-6670-367F-A5B0-AB1B455E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B129-434E-573F-3F28-DF78E314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862" y="223341"/>
            <a:ext cx="8467558" cy="1554480"/>
          </a:xfrm>
        </p:spPr>
        <p:txBody>
          <a:bodyPr>
            <a:normAutofit/>
          </a:bodyPr>
          <a:lstStyle/>
          <a:p>
            <a:r>
              <a:rPr lang="en-US" sz="3600" dirty="0"/>
              <a:t>Bottleneck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554B3-A589-1C2C-B087-018D576630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2762" y="2001161"/>
            <a:ext cx="5407153" cy="36899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Imagine a scenario,</a:t>
            </a:r>
            <a:br>
              <a:rPr lang="en-US" sz="2000" b="1" dirty="0"/>
            </a:br>
            <a:r>
              <a:rPr lang="en-US" sz="2000" b="1" dirty="0"/>
              <a:t>where CPU is a 7</a:t>
            </a:r>
            <a:r>
              <a:rPr lang="en-US" sz="2000" b="1" baseline="30000" dirty="0"/>
              <a:t>th</a:t>
            </a:r>
            <a:r>
              <a:rPr lang="en-US" sz="2000" b="1" dirty="0"/>
              <a:t> generation i-3 chip</a:t>
            </a:r>
            <a:br>
              <a:rPr lang="en-US" sz="2000" b="1" dirty="0"/>
            </a:br>
            <a:r>
              <a:rPr lang="en-US" sz="2000" b="1" dirty="0"/>
              <a:t>and GPU is NVIDIA 4070. Then there will be a cap where the GPT can’t utilize it’s full potential!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4CCABC-81D8-8E72-276A-35F09260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6236" y="0"/>
            <a:ext cx="959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668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A9483-0004-47B3-69E8-B1B32DCE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74"/>
          <a:stretch>
            <a:fillRect/>
          </a:stretch>
        </p:blipFill>
        <p:spPr>
          <a:xfrm>
            <a:off x="0" y="1111439"/>
            <a:ext cx="12192000" cy="4635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schemas.microsoft.com/sharepoint/v3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 aura keynote presentation</Template>
  <TotalTime>146</TotalTime>
  <Words>595</Words>
  <Application>Microsoft Office PowerPoint</Application>
  <PresentationFormat>Widescreen</PresentationFormat>
  <Paragraphs>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Lora</vt:lpstr>
      <vt:lpstr>Playfair Display Black</vt:lpstr>
      <vt:lpstr>Poppins Light</vt:lpstr>
      <vt:lpstr>Gradient Circle</vt:lpstr>
      <vt:lpstr>Shaping the future of your industry</vt:lpstr>
      <vt:lpstr>Welcome</vt:lpstr>
      <vt:lpstr>Board Autoprofiler</vt:lpstr>
      <vt:lpstr>PowerPoint Presentation</vt:lpstr>
      <vt:lpstr>PowerPoint Presentation</vt:lpstr>
      <vt:lpstr>Industry Domain analysis</vt:lpstr>
      <vt:lpstr>Benchmarking</vt:lpstr>
      <vt:lpstr>Bottleneck</vt:lpstr>
      <vt:lpstr>PowerPoint Presentation</vt:lpstr>
      <vt:lpstr>PowerPoint Presentation</vt:lpstr>
      <vt:lpstr>An interactive admin panel to tinker with the  manage the whole database models and  objects.</vt:lpstr>
      <vt:lpstr>E-Shop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Sharafat Karim</dc:creator>
  <cp:lastModifiedBy>Sharafat Karim</cp:lastModifiedBy>
  <cp:revision>14</cp:revision>
  <dcterms:created xsi:type="dcterms:W3CDTF">2025-06-22T16:48:44Z</dcterms:created>
  <dcterms:modified xsi:type="dcterms:W3CDTF">2025-06-23T01:46:47Z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2025-06-22T17:29:28Z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7d4840c6-07d8-40c5-9c14-4a66fee0631c</vt:lpwstr>
  </property>
  <property fmtid="{D5CDD505-2E9C-101B-9397-08002B2CF9AE}" pid="9" name="MSIP_Label_defa4170-0d19-0005-0004-bc88714345d2_ActionId">
    <vt:lpwstr>8364ad80-dbb1-4a30-99da-abc52b74bc22</vt:lpwstr>
  </property>
  <property fmtid="{D5CDD505-2E9C-101B-9397-08002B2CF9AE}" pid="10" name="MSIP_Label_defa4170-0d19-0005-0004-bc88714345d2_ContentBits">
    <vt:lpwstr>0</vt:lpwstr>
  </property>
  <property fmtid="{D5CDD505-2E9C-101B-9397-08002B2CF9AE}" pid="11" name="MSIP_Label_defa4170-0d19-0005-0004-bc88714345d2_Tag">
    <vt:lpwstr>10, 3, 0, 1</vt:lpwstr>
  </property>
</Properties>
</file>